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74" r:id="rId1"/>
  </p:sldMasterIdLst>
  <p:notesMasterIdLst>
    <p:notesMasterId r:id="rId36"/>
  </p:notesMasterIdLst>
  <p:handoutMasterIdLst>
    <p:handoutMasterId r:id="rId37"/>
  </p:handoutMasterIdLst>
  <p:sldIdLst>
    <p:sldId id="270" r:id="rId2"/>
    <p:sldId id="553" r:id="rId3"/>
    <p:sldId id="558" r:id="rId4"/>
    <p:sldId id="490" r:id="rId5"/>
    <p:sldId id="503" r:id="rId6"/>
    <p:sldId id="562" r:id="rId7"/>
    <p:sldId id="496" r:id="rId8"/>
    <p:sldId id="450" r:id="rId9"/>
    <p:sldId id="563" r:id="rId10"/>
    <p:sldId id="573" r:id="rId11"/>
    <p:sldId id="574" r:id="rId12"/>
    <p:sldId id="580" r:id="rId13"/>
    <p:sldId id="578" r:id="rId14"/>
    <p:sldId id="494" r:id="rId15"/>
    <p:sldId id="555" r:id="rId16"/>
    <p:sldId id="504" r:id="rId17"/>
    <p:sldId id="561" r:id="rId18"/>
    <p:sldId id="565" r:id="rId19"/>
    <p:sldId id="566" r:id="rId20"/>
    <p:sldId id="469" r:id="rId21"/>
    <p:sldId id="497" r:id="rId22"/>
    <p:sldId id="491" r:id="rId23"/>
    <p:sldId id="567" r:id="rId24"/>
    <p:sldId id="568" r:id="rId25"/>
    <p:sldId id="585" r:id="rId26"/>
    <p:sldId id="586" r:id="rId27"/>
    <p:sldId id="587" r:id="rId28"/>
    <p:sldId id="571" r:id="rId29"/>
    <p:sldId id="590" r:id="rId30"/>
    <p:sldId id="588" r:id="rId31"/>
    <p:sldId id="591" r:id="rId32"/>
    <p:sldId id="592" r:id="rId33"/>
    <p:sldId id="593" r:id="rId34"/>
    <p:sldId id="569" r:id="rId3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CDFF"/>
    <a:srgbClr val="0F294C"/>
    <a:srgbClr val="FFFF99"/>
    <a:srgbClr val="3399FF"/>
    <a:srgbClr val="1F1F5F"/>
    <a:srgbClr val="252571"/>
    <a:srgbClr val="1D1D79"/>
    <a:srgbClr val="28287A"/>
    <a:srgbClr val="3333CC"/>
    <a:srgbClr val="7BB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8" autoAdjust="0"/>
    <p:restoredTop sz="84325" autoAdjust="0"/>
  </p:normalViewPr>
  <p:slideViewPr>
    <p:cSldViewPr snapToGrid="0">
      <p:cViewPr varScale="1">
        <p:scale>
          <a:sx n="96" d="100"/>
          <a:sy n="96" d="100"/>
        </p:scale>
        <p:origin x="214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1387" y="-101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7840" cy="51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8" tIns="46555" rIns="93108" bIns="4655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4" y="2"/>
            <a:ext cx="3037840" cy="51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8" tIns="46555" rIns="93108" bIns="4655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9934"/>
            <a:ext cx="3037840" cy="51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8" tIns="46555" rIns="93108" bIns="4655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4" y="8779934"/>
            <a:ext cx="3037840" cy="51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8" tIns="46555" rIns="93108" bIns="4655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449234-6A78-45B4-B0C7-F9A26DD201F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84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08" tIns="46555" rIns="93108" bIns="4655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348" y="0"/>
            <a:ext cx="3037840" cy="464820"/>
          </a:xfrm>
          <a:prstGeom prst="rect">
            <a:avLst/>
          </a:prstGeom>
        </p:spPr>
        <p:txBody>
          <a:bodyPr vert="horz" lIns="93108" tIns="46555" rIns="93108" bIns="46555" rtlCol="0"/>
          <a:lstStyle>
            <a:lvl1pPr algn="r">
              <a:defRPr sz="1200"/>
            </a:lvl1pPr>
          </a:lstStyle>
          <a:p>
            <a:fld id="{1B606A11-065F-4BE8-829E-698E9F39EFA1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8" tIns="46555" rIns="93108" bIns="4655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08" tIns="46555" rIns="93108" bIns="4655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429"/>
            <a:ext cx="3037840" cy="464820"/>
          </a:xfrm>
          <a:prstGeom prst="rect">
            <a:avLst/>
          </a:prstGeom>
        </p:spPr>
        <p:txBody>
          <a:bodyPr vert="horz" lIns="93108" tIns="46555" rIns="93108" bIns="4655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348" y="8829429"/>
            <a:ext cx="3037840" cy="464820"/>
          </a:xfrm>
          <a:prstGeom prst="rect">
            <a:avLst/>
          </a:prstGeom>
        </p:spPr>
        <p:txBody>
          <a:bodyPr vert="horz" lIns="93108" tIns="46555" rIns="93108" bIns="46555" rtlCol="0" anchor="b"/>
          <a:lstStyle>
            <a:lvl1pPr algn="r">
              <a:defRPr sz="1200"/>
            </a:lvl1pPr>
          </a:lstStyle>
          <a:p>
            <a:fld id="{D065110D-F216-4299-AEC6-B2E5EC8717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027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418" indent="-228418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29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139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107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4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5844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752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781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6114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210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377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163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8585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7325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4606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344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4690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533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01F5CA-A124-7DA4-6415-8EEC416582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CADF02C-D235-0C41-02E1-087A12A242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5056C3B-C368-F21B-EC1C-282E0EAF73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4FD665-BD43-11B0-A8A0-F0F9B50D09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298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6B6425-8C4D-3744-0B05-EC1D7F338C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1AB0962-119E-8336-194A-534080FC2B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3126A06-DAA6-EA53-0AD1-FAA001A603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C2699-4865-8A70-AD1A-FAD54E6F43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6933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2EF587-2033-A1F1-C4CA-A3B692092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AAE0657-2B0A-EF50-AC4A-DCA133E13A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751583F-80E0-33A5-0E4E-CD8252D3C5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34721-4C93-5376-B7B4-BF5E9DFFCB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266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5146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393486-045E-3134-86FF-B00551E8EF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45854A4-C373-0225-F7F5-4681BF4C13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22BB850-9CF9-11BC-756F-E3290E2898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FC274-585C-1D10-2F53-2E12FC4415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65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926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37F065-2573-CA28-6541-00AED9CCC9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4851690-44B4-E1CF-5777-0F93F755E9F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E93B189-2411-E89D-1E51-E15EC174B7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A22C46-1A15-4E11-C722-E4099EDBBD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8364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AC2083-E49F-C827-4C61-18D870B624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5E8BD08-DDF7-E19C-8B96-61075E081ED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07958C6-9444-A09A-C959-BBD85BFAAC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C84D5-6319-425B-0E97-4E238B811D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73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524577-1CAF-E2FE-8BFA-7836B0F64E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C47B200-31ED-6551-9B42-4488A49089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8C5BF82-16C6-A246-0CD0-8FF8515B7A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20A456-C363-FC66-FAC8-3C124F8012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784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A0935B-C1D3-3A76-217F-D904667BFB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DEA676F-2A07-BD10-F3BB-AE759CCC419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EDF7BC3-14F6-0E4D-9F7A-620B2211A5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6E240-CBBD-D498-9F2E-FF28000106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655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22082B-1B86-3861-FDF5-8B38AD9420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82F5194-0BE5-48E8-945C-233FBC5969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82D27C-4803-C85C-0C56-97303325C7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121C1-7AE6-C2A9-08DE-D06B15E5F5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675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864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76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195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20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974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922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vchu\Desktop\Powerpoint Designs\Cov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927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733800" y="5715000"/>
            <a:ext cx="49530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lang="en-US" sz="1400" b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95773" y="1143000"/>
            <a:ext cx="6543427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algn="l">
              <a:lnSpc>
                <a:spcPct val="75000"/>
              </a:lnSpc>
              <a:spcBef>
                <a:spcPts val="0"/>
              </a:spcBef>
              <a:defRPr sz="6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3733800" y="6019800"/>
            <a:ext cx="36576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1" cap="none" spc="0" dirty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Legislative Analyst’s Office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733800" y="4648200"/>
            <a:ext cx="49530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5" name="Subtitle 2"/>
          <p:cNvSpPr txBox="1">
            <a:spLocks/>
          </p:cNvSpPr>
          <p:nvPr userDrawn="1"/>
        </p:nvSpPr>
        <p:spPr>
          <a:xfrm>
            <a:off x="3733800" y="4419600"/>
            <a:ext cx="1676400" cy="381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0" dirty="0">
                <a:latin typeface="Helvetica" panose="020B0604020202020204" pitchFamily="34" charset="0"/>
                <a:cs typeface="Helvetica" panose="020B0604020202020204" pitchFamily="34" charset="0"/>
              </a:rPr>
              <a:t>Presented to:</a:t>
            </a:r>
          </a:p>
        </p:txBody>
      </p:sp>
      <p:pic>
        <p:nvPicPr>
          <p:cNvPr id="1026" name="Picture 2" descr="C:\Users\vchu\Desktop\Powerpoint Designs\California-Be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6" y="4397193"/>
            <a:ext cx="3142754" cy="200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\\laomain\lao\office\LAO_MSWORD10_Templates\LAO_PowerPoint\Ribbon Logo Design - Color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152400"/>
            <a:ext cx="184150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78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e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7467600" y="1143000"/>
            <a:ext cx="142494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600" b="0" i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(Continued)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362200"/>
            <a:ext cx="8305800" cy="3810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</a:t>
            </a:r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12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ed Page with Sub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7467600" y="1143000"/>
            <a:ext cx="142494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600" b="0" i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(Continued)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362200"/>
            <a:ext cx="8305800" cy="3810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</a:t>
            </a:r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905000"/>
            <a:ext cx="83058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918178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848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06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vchu\Desktop\Powerpoint Designs\Divid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9273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C:\Users\vchu\Desktop\Powerpoint Designs\lao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2" y="62484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/>
          <p:cNvSpPr txBox="1">
            <a:spLocks/>
          </p:cNvSpPr>
          <p:nvPr userDrawn="1"/>
        </p:nvSpPr>
        <p:spPr>
          <a:xfrm>
            <a:off x="1295400" y="2667000"/>
            <a:ext cx="7086600" cy="762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lao.ca.gov</a:t>
            </a:r>
          </a:p>
        </p:txBody>
      </p:sp>
    </p:spTree>
    <p:extLst>
      <p:ext uri="{BB962C8B-B14F-4D97-AF65-F5344CB8AC3E}">
        <p14:creationId xmlns:p14="http://schemas.microsoft.com/office/powerpoint/2010/main" val="177135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Nam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vchu\Desktop\Powerpoint Designs\Cov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927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733800" y="5715000"/>
            <a:ext cx="49530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lang="en-US" sz="1400" b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95773" y="1143000"/>
            <a:ext cx="6543427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algn="l">
              <a:lnSpc>
                <a:spcPct val="75000"/>
              </a:lnSpc>
              <a:spcBef>
                <a:spcPts val="0"/>
              </a:spcBef>
              <a:defRPr sz="6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3733800" y="6019800"/>
            <a:ext cx="36576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1" cap="none" spc="0" dirty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Legislative Analyst’s Office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733800" y="4495800"/>
            <a:ext cx="49530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pic>
        <p:nvPicPr>
          <p:cNvPr id="8" name="Picture 2" descr="C:\Users\vchu\Desktop\Powerpoint Designs\California-Be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6" y="4397193"/>
            <a:ext cx="3142754" cy="200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\\laomain\lao\office\LAO_MSWORD10_Templates\LAO_PowerPoint\Ribbon Logo Design - Color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152400"/>
            <a:ext cx="184150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4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2"/>
          <p:cNvSpPr>
            <a:spLocks noGrp="1"/>
          </p:cNvSpPr>
          <p:nvPr>
            <p:ph idx="1" hasCustomPrompt="1"/>
          </p:nvPr>
        </p:nvSpPr>
        <p:spPr>
          <a:xfrm>
            <a:off x="228600" y="23622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 typeface="Wingdings" panose="05000000000000000000" pitchFamily="2" charset="2"/>
              <a:buChar char="Ø"/>
              <a:defRPr b="1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457200">
              <a:buFont typeface="Times New Roman" panose="02020603050405020304" pitchFamily="18" charset="0"/>
              <a:buChar char="—"/>
              <a:defRPr sz="22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228600" y="18244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1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32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vchu\Desktop\Powerpoint Designs\Divid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9273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24000" y="3048000"/>
            <a:ext cx="6434138" cy="609600"/>
          </a:xfrm>
          <a:prstGeom prst="rect">
            <a:avLst/>
          </a:prstGeom>
        </p:spPr>
        <p:txBody>
          <a:bodyPr lIns="182880" rIns="182880" anchor="b"/>
          <a:lstStyle>
            <a:lvl1pPr marL="0" indent="0" algn="ctr">
              <a:buFont typeface="Wingdings" pitchFamily="2" charset="2"/>
              <a:buNone/>
              <a:defRPr sz="40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 dirty="0"/>
              <a:t>Section Header</a:t>
            </a:r>
          </a:p>
        </p:txBody>
      </p:sp>
      <p:pic>
        <p:nvPicPr>
          <p:cNvPr id="9" name="Picture 2" descr="C:\Users\vchu\Desktop\Powerpoint Designs\lao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2" y="62484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84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3400" y="2362200"/>
            <a:ext cx="4038600" cy="38862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3000" b="1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6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457200">
              <a:buFont typeface="Times New Roman" panose="02020603050405020304" pitchFamily="18" charset="0"/>
              <a:buChar char="—"/>
              <a:defRPr sz="22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  <a:effectLst>
                  <a:outerShdw dist="381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724400" y="2362200"/>
            <a:ext cx="4038600" cy="38862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lang="en-US" sz="30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lang="en-US" sz="26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457200">
              <a:buFont typeface="Times New Roman" panose="02020603050405020304" pitchFamily="18" charset="0"/>
              <a:buChar char="—"/>
              <a:defRPr lang="en-US" sz="22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lang="en-US" sz="1800" dirty="0" smtClean="0">
                <a:solidFill>
                  <a:schemeClr val="bg1"/>
                </a:solidFill>
                <a:effectLst>
                  <a:outerShdw dist="381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228600" y="18244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1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5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3400" y="2362200"/>
            <a:ext cx="4038600" cy="38862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000" b="1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6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2200" b="0" cap="none" spc="0" baseline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800" b="0" cap="none" spc="0" baseline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1600" b="0" cap="none" spc="0" baseline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Insert Comparison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48200" y="2362200"/>
            <a:ext cx="4038600" cy="38862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US" sz="30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 lang="en-US" sz="26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lang="en-US" sz="22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lang="en-US" sz="18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lang="en-US" sz="1600" b="0" cap="none" spc="0" dirty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Insert Comparison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228600" y="18244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1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12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92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chu\Desktop\Powerpoint Designs\Divid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9273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24000" y="3048000"/>
            <a:ext cx="6434138" cy="609600"/>
          </a:xfrm>
          <a:prstGeom prst="rect">
            <a:avLst/>
          </a:prstGeom>
        </p:spPr>
        <p:txBody>
          <a:bodyPr lIns="182880" rIns="182880" anchor="b"/>
          <a:lstStyle>
            <a:lvl1pPr marL="0" indent="0" algn="ctr">
              <a:buFont typeface="Wingdings" pitchFamily="2" charset="2"/>
              <a:buNone/>
              <a:defRPr sz="40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 dirty="0"/>
              <a:t>Divider Page</a:t>
            </a:r>
          </a:p>
        </p:txBody>
      </p:sp>
      <p:pic>
        <p:nvPicPr>
          <p:cNvPr id="10" name="Picture 2" descr="C:\Users\vchu\Desktop\Powerpoint Designs\lao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2" y="62484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50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2" descr="C:\Users\vchu\Desktop\Powerpoint Designs\lao-logo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95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3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4" r:id="rId8"/>
    <p:sldLayoutId id="2147483660" r:id="rId9"/>
    <p:sldLayoutId id="2147483682" r:id="rId10"/>
    <p:sldLayoutId id="2147483685" r:id="rId11"/>
    <p:sldLayoutId id="2147483686" r:id="rId12"/>
    <p:sldLayoutId id="2147483687" r:id="rId13"/>
    <p:sldLayoutId id="2147483681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Helvetic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b="1" kern="1200">
          <a:solidFill>
            <a:schemeClr val="bg1"/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bg1"/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/>
              <a:t>March 1, 2024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K-12 Fiscal Update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California Association of Suburban School Districts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40475"/>
            <a:ext cx="2133600" cy="365125"/>
          </a:xfrm>
        </p:spPr>
        <p:txBody>
          <a:bodyPr/>
          <a:lstStyle/>
          <a:p>
            <a:fld id="{A660B6AB-30A7-463E-946F-9D74FA8EFF9D}" type="slidenum">
              <a:rPr lang="en-US" smtClean="0"/>
              <a:pPr/>
              <a:t>0</a:t>
            </a:fld>
            <a:endParaRPr lang="en-US" dirty="0"/>
          </a:p>
        </p:txBody>
      </p:sp>
      <p:pic>
        <p:nvPicPr>
          <p:cNvPr id="12" name="Picture 2" descr="C:\Users\vchu\Desktop\Powerpoint Designs\number-co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770659" cy="77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18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State Economy</a:t>
            </a:r>
          </a:p>
        </p:txBody>
      </p:sp>
    </p:spTree>
    <p:extLst>
      <p:ext uri="{BB962C8B-B14F-4D97-AF65-F5344CB8AC3E}">
        <p14:creationId xmlns:p14="http://schemas.microsoft.com/office/powerpoint/2010/main" val="2542451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41243"/>
            <a:ext cx="8229600" cy="901757"/>
          </a:xfrm>
        </p:spPr>
        <p:txBody>
          <a:bodyPr/>
          <a:lstStyle/>
          <a:p>
            <a:r>
              <a:rPr lang="en-US" dirty="0"/>
              <a:t>State Economy Is Adding Jobs…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06C90E-044B-1020-F173-F5DAE58818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700" y="2546499"/>
            <a:ext cx="5562600" cy="35471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Subtitle 1">
            <a:extLst>
              <a:ext uri="{FF2B5EF4-FFF2-40B4-BE49-F238E27FC236}">
                <a16:creationId xmlns:a16="http://schemas.microsoft.com/office/drawing/2014/main" id="{968F0A51-0D43-6042-8389-0FCF938A28C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28600" y="2040682"/>
            <a:ext cx="8915400" cy="461516"/>
          </a:xfrm>
        </p:spPr>
        <p:txBody>
          <a:bodyPr>
            <a:normAutofit/>
          </a:bodyPr>
          <a:lstStyle/>
          <a:p>
            <a:r>
              <a:rPr lang="en-US" sz="1800" dirty="0"/>
              <a:t>Monthly Jobs Added in California</a:t>
            </a:r>
          </a:p>
        </p:txBody>
      </p:sp>
    </p:spTree>
    <p:extLst>
      <p:ext uri="{BB962C8B-B14F-4D97-AF65-F5344CB8AC3E}">
        <p14:creationId xmlns:p14="http://schemas.microsoft.com/office/powerpoint/2010/main" val="2487378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41243"/>
            <a:ext cx="8229600" cy="901757"/>
          </a:xfrm>
        </p:spPr>
        <p:txBody>
          <a:bodyPr/>
          <a:lstStyle/>
          <a:p>
            <a:r>
              <a:rPr lang="en-US" dirty="0"/>
              <a:t>… But State Unemployment Rate Still Rising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3BED14-8112-FE2E-DFAD-0AB9896CD2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393" y="2523464"/>
            <a:ext cx="5371214" cy="351970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ubtitle 9">
            <a:extLst>
              <a:ext uri="{FF2B5EF4-FFF2-40B4-BE49-F238E27FC236}">
                <a16:creationId xmlns:a16="http://schemas.microsoft.com/office/drawing/2014/main" id="{04CBAE47-79CC-C574-CF48-3D52F53969A7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47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41243"/>
            <a:ext cx="8229600" cy="901757"/>
          </a:xfrm>
        </p:spPr>
        <p:txBody>
          <a:bodyPr/>
          <a:lstStyle/>
          <a:p>
            <a:r>
              <a:rPr lang="en-US" dirty="0"/>
              <a:t>Many Indicators That Are Important for State Revenues Remain Depressed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56B03EEA-F454-4BFA-924F-2F1E8F583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438400"/>
            <a:ext cx="8915400" cy="3886200"/>
          </a:xfrm>
        </p:spPr>
        <p:txBody>
          <a:bodyPr>
            <a:noAutofit/>
          </a:bodyPr>
          <a:lstStyle/>
          <a:p>
            <a:r>
              <a:rPr lang="en-US" sz="2300" dirty="0"/>
              <a:t>Less Private Investment in Business Startup and Expansion</a:t>
            </a:r>
          </a:p>
          <a:p>
            <a:endParaRPr lang="en-US" sz="1000" dirty="0"/>
          </a:p>
          <a:p>
            <a:r>
              <a:rPr lang="en-US" sz="2300" dirty="0"/>
              <a:t>Fewer California Companies Going Public</a:t>
            </a:r>
          </a:p>
          <a:p>
            <a:endParaRPr lang="en-US" sz="1000" dirty="0"/>
          </a:p>
          <a:p>
            <a:r>
              <a:rPr lang="en-US" sz="2300" dirty="0"/>
              <a:t>Key Sectors—Especially Tech—Remain Depressed</a:t>
            </a:r>
          </a:p>
          <a:p>
            <a:endParaRPr lang="en-US" sz="1000" dirty="0"/>
          </a:p>
          <a:p>
            <a:r>
              <a:rPr lang="en-US" sz="2300" dirty="0"/>
              <a:t>Weakness in These Indicators Linked in Part to Federal Decisions About Interest Rates</a:t>
            </a:r>
          </a:p>
          <a:p>
            <a:pPr lvl="1"/>
            <a:r>
              <a:rPr lang="en-US" sz="2000" dirty="0"/>
              <a:t>The sectors of the state economy that drive state revenues are very sensitive to increases in interest rates.</a:t>
            </a:r>
          </a:p>
          <a:p>
            <a:pPr lvl="1"/>
            <a:r>
              <a:rPr lang="en-US" sz="2000" dirty="0"/>
              <a:t>California revenues more reliant on these sectors than other states.</a:t>
            </a:r>
          </a:p>
        </p:txBody>
      </p:sp>
    </p:spTree>
    <p:extLst>
      <p:ext uri="{BB962C8B-B14F-4D97-AF65-F5344CB8AC3E}">
        <p14:creationId xmlns:p14="http://schemas.microsoft.com/office/powerpoint/2010/main" val="3787538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Fewer California</a:t>
            </a:r>
            <a:br>
              <a:rPr lang="en-US" dirty="0"/>
            </a:br>
            <a:r>
              <a:rPr lang="en-US" dirty="0"/>
              <a:t>Companies Going Public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5" name="Subtitle 14">
            <a:extLst>
              <a:ext uri="{FF2B5EF4-FFF2-40B4-BE49-F238E27FC236}">
                <a16:creationId xmlns:a16="http://schemas.microsoft.com/office/drawing/2014/main" id="{DA953124-38A6-A81B-3D95-DF7E644B4C8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28600" y="2076566"/>
            <a:ext cx="8915400" cy="461516"/>
          </a:xfrm>
        </p:spPr>
        <p:txBody>
          <a:bodyPr>
            <a:normAutofit/>
          </a:bodyPr>
          <a:lstStyle/>
          <a:p>
            <a:r>
              <a:rPr lang="en-US" sz="1800" dirty="0"/>
              <a:t>Initial Public Offerings (IPOs) by California Companies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A51D7C9-0CE7-465C-871C-12D83B7534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7120" y="2667000"/>
            <a:ext cx="5869760" cy="32004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14735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School Funding Update</a:t>
            </a:r>
          </a:p>
        </p:txBody>
      </p:sp>
    </p:spTree>
    <p:extLst>
      <p:ext uri="{BB962C8B-B14F-4D97-AF65-F5344CB8AC3E}">
        <p14:creationId xmlns:p14="http://schemas.microsoft.com/office/powerpoint/2010/main" val="2021818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65043"/>
            <a:ext cx="8229600" cy="901757"/>
          </a:xfrm>
        </p:spPr>
        <p:txBody>
          <a:bodyPr/>
          <a:lstStyle/>
          <a:p>
            <a:r>
              <a:rPr lang="en-US" dirty="0"/>
              <a:t>Proposition 98 Guarantee Determined by</a:t>
            </a:r>
            <a:br>
              <a:rPr lang="en-US" dirty="0"/>
            </a:br>
            <a:r>
              <a:rPr lang="en-US" dirty="0"/>
              <a:t>One of Three “Tests” in the Constitution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F9ABC18-14D1-4F35-6FEB-8510F0080141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7F3B4A-970F-AD1C-D498-111317CB67A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90750" y="2588845"/>
            <a:ext cx="4762500" cy="344143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2990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LAO Estimates of Guarantee $7.7 Billion Below Governor’s Budget Estimates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B56EA0-883B-4C1F-A949-1CD167F97E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96"/>
          <a:stretch/>
        </p:blipFill>
        <p:spPr>
          <a:xfrm>
            <a:off x="1638664" y="2639292"/>
            <a:ext cx="5866673" cy="319756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BA2BAE27-07E5-4095-AEB1-E796925F988A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28600" y="2045166"/>
            <a:ext cx="8915400" cy="461516"/>
          </a:xfrm>
        </p:spPr>
        <p:txBody>
          <a:bodyPr>
            <a:normAutofit/>
          </a:bodyPr>
          <a:lstStyle/>
          <a:p>
            <a:r>
              <a:rPr lang="en-US" sz="1800" dirty="0"/>
              <a:t>In Millions</a:t>
            </a:r>
          </a:p>
        </p:txBody>
      </p:sp>
    </p:spTree>
    <p:extLst>
      <p:ext uri="{BB962C8B-B14F-4D97-AF65-F5344CB8AC3E}">
        <p14:creationId xmlns:p14="http://schemas.microsoft.com/office/powerpoint/2010/main" val="3137342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Significant Reductions in Proposition 98 Estimates Since Last June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7" name="Subtitle 1">
            <a:extLst>
              <a:ext uri="{FF2B5EF4-FFF2-40B4-BE49-F238E27FC236}">
                <a16:creationId xmlns:a16="http://schemas.microsoft.com/office/drawing/2014/main" id="{5E681450-EA0A-4F79-812E-B92AE5EF35B1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28600" y="2045166"/>
            <a:ext cx="8915400" cy="461516"/>
          </a:xfrm>
        </p:spPr>
        <p:txBody>
          <a:bodyPr>
            <a:normAutofit/>
          </a:bodyPr>
          <a:lstStyle/>
          <a:p>
            <a:r>
              <a:rPr lang="en-US" sz="1800" dirty="0"/>
              <a:t>In Billions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DAB6012-21A8-4226-B0EA-A52B44EBCD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2020" y="2607397"/>
            <a:ext cx="5579960" cy="333514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78299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Governor’s K-12 Proposals</a:t>
            </a:r>
          </a:p>
        </p:txBody>
      </p:sp>
    </p:spTree>
    <p:extLst>
      <p:ext uri="{BB962C8B-B14F-4D97-AF65-F5344CB8AC3E}">
        <p14:creationId xmlns:p14="http://schemas.microsoft.com/office/powerpoint/2010/main" val="3841629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Governor’s Budget</a:t>
            </a:r>
          </a:p>
        </p:txBody>
      </p:sp>
    </p:spTree>
    <p:extLst>
      <p:ext uri="{BB962C8B-B14F-4D97-AF65-F5344CB8AC3E}">
        <p14:creationId xmlns:p14="http://schemas.microsoft.com/office/powerpoint/2010/main" val="2264900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41243"/>
            <a:ext cx="8229600" cy="901757"/>
          </a:xfrm>
        </p:spPr>
        <p:txBody>
          <a:bodyPr/>
          <a:lstStyle/>
          <a:p>
            <a:r>
              <a:rPr lang="en-US" dirty="0"/>
              <a:t>Governor’s Plan for Addressing</a:t>
            </a:r>
            <a:br>
              <a:rPr lang="en-US" dirty="0"/>
            </a:br>
            <a:r>
              <a:rPr lang="en-US" dirty="0"/>
              <a:t>Drop in the Prior Year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228600" y="2362200"/>
            <a:ext cx="8915400" cy="3886200"/>
          </a:xfrm>
        </p:spPr>
        <p:txBody>
          <a:bodyPr>
            <a:noAutofit/>
          </a:bodyPr>
          <a:lstStyle/>
          <a:p>
            <a:r>
              <a:rPr lang="en-US" sz="2300" dirty="0"/>
              <a:t>Governor Proposes New Type of Funding Shift That “Accrues” $8 Billion in Prior-Year Payments to Future Years </a:t>
            </a:r>
          </a:p>
          <a:p>
            <a:pPr lvl="1"/>
            <a:r>
              <a:rPr lang="en-US" sz="2000" dirty="0"/>
              <a:t>Schools would retain all funding they previously received in 2022-23.</a:t>
            </a:r>
          </a:p>
          <a:p>
            <a:pPr lvl="1"/>
            <a:r>
              <a:rPr lang="en-US" sz="2000" dirty="0"/>
              <a:t>The state would no longer recognize this funding as an expenditure on its books for 2022-23. </a:t>
            </a:r>
          </a:p>
          <a:p>
            <a:pPr lvl="1"/>
            <a:r>
              <a:rPr lang="en-US" sz="2000" dirty="0"/>
              <a:t>The state gradually would recognize the expenditure over a five-year period, beginning in 2025-26.</a:t>
            </a:r>
          </a:p>
        </p:txBody>
      </p:sp>
    </p:spTree>
    <p:extLst>
      <p:ext uri="{BB962C8B-B14F-4D97-AF65-F5344CB8AC3E}">
        <p14:creationId xmlns:p14="http://schemas.microsoft.com/office/powerpoint/2010/main" val="2463536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41243"/>
            <a:ext cx="8229600" cy="901757"/>
          </a:xfrm>
        </p:spPr>
        <p:txBody>
          <a:bodyPr/>
          <a:lstStyle/>
          <a:p>
            <a:r>
              <a:rPr lang="en-US" dirty="0"/>
              <a:t>Governor’s Plan for Addressing</a:t>
            </a:r>
            <a:br>
              <a:rPr lang="en-US" dirty="0"/>
            </a:br>
            <a:r>
              <a:rPr lang="en-US" dirty="0"/>
              <a:t>Drop in the Current and Upcoming Year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228600" y="2438400"/>
            <a:ext cx="8915400" cy="3886200"/>
          </a:xfrm>
        </p:spPr>
        <p:txBody>
          <a:bodyPr>
            <a:noAutofit/>
          </a:bodyPr>
          <a:lstStyle/>
          <a:p>
            <a:r>
              <a:rPr lang="en-US" sz="2300" dirty="0"/>
              <a:t>$5.7 Billion Withdrawal From Proposition 98 Reserve</a:t>
            </a:r>
          </a:p>
          <a:p>
            <a:pPr lvl="1"/>
            <a:r>
              <a:rPr lang="en-US" sz="2000" dirty="0"/>
              <a:t>Discretionary withdrawal to cover existing program costs.</a:t>
            </a:r>
          </a:p>
          <a:p>
            <a:pPr lvl="1"/>
            <a:r>
              <a:rPr lang="en-US" sz="2000" dirty="0"/>
              <a:t>Proposal would leave $3.9 billion balance in Proposition 98 Reserve.</a:t>
            </a:r>
          </a:p>
          <a:p>
            <a:endParaRPr lang="en-US" sz="1000" dirty="0"/>
          </a:p>
          <a:p>
            <a:r>
              <a:rPr lang="en-US" sz="2300" dirty="0"/>
              <a:t>$1.2 Billion in Baseline LCFF Savings</a:t>
            </a:r>
          </a:p>
          <a:p>
            <a:pPr lvl="1"/>
            <a:r>
              <a:rPr lang="en-US" sz="2000" dirty="0"/>
              <a:t>Reflects savings from phaseout of pre-pandemic attendance levels in three-year average calculation.</a:t>
            </a:r>
          </a:p>
          <a:p>
            <a:pPr lvl="1"/>
            <a:r>
              <a:rPr lang="en-US" sz="2000" dirty="0"/>
              <a:t>Partially offset by additional attendance from transitional kindergarten.</a:t>
            </a:r>
          </a:p>
          <a:p>
            <a:pPr lvl="1"/>
            <a:endParaRPr lang="en-US" sz="1000" dirty="0"/>
          </a:p>
          <a:p>
            <a:r>
              <a:rPr lang="en-US" sz="2300" dirty="0"/>
              <a:t>Nearly $450 Million in Proposition 98 Preschool Savings</a:t>
            </a:r>
          </a:p>
        </p:txBody>
      </p:sp>
    </p:spTree>
    <p:extLst>
      <p:ext uri="{BB962C8B-B14F-4D97-AF65-F5344CB8AC3E}">
        <p14:creationId xmlns:p14="http://schemas.microsoft.com/office/powerpoint/2010/main" val="1690004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41243"/>
            <a:ext cx="8229600" cy="901757"/>
          </a:xfrm>
        </p:spPr>
        <p:txBody>
          <a:bodyPr/>
          <a:lstStyle/>
          <a:p>
            <a:r>
              <a:rPr lang="en-US" dirty="0"/>
              <a:t>Governor’s Proposed K-12 Increases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228600" y="2362200"/>
            <a:ext cx="8915400" cy="3886200"/>
          </a:xfrm>
        </p:spPr>
        <p:txBody>
          <a:bodyPr>
            <a:noAutofit/>
          </a:bodyPr>
          <a:lstStyle/>
          <a:p>
            <a:r>
              <a:rPr lang="en-US" sz="2300" dirty="0"/>
              <a:t>Funds 0.76 Percent Cost-of-Living Adjustment (COLA)</a:t>
            </a:r>
          </a:p>
          <a:p>
            <a:endParaRPr lang="en-US" sz="1000" dirty="0"/>
          </a:p>
          <a:p>
            <a:r>
              <a:rPr lang="en-US" sz="2300" dirty="0"/>
              <a:t>Provides Second Round of Green School Bus Grants</a:t>
            </a:r>
          </a:p>
          <a:p>
            <a:pPr lvl="1"/>
            <a:r>
              <a:rPr lang="en-US" sz="2000" dirty="0"/>
              <a:t>Grants to replace older buses with battery-electric buses.</a:t>
            </a:r>
          </a:p>
          <a:p>
            <a:pPr lvl="1"/>
            <a:r>
              <a:rPr lang="en-US" sz="2000" dirty="0"/>
              <a:t>Budget provides $500 million on top of previous allocation.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sz="2300" dirty="0"/>
              <a:t>Covers Higher Costs for Universal School Meals</a:t>
            </a:r>
          </a:p>
          <a:p>
            <a:pPr lvl="1"/>
            <a:r>
              <a:rPr lang="en-US" sz="2000" dirty="0"/>
              <a:t>Costs driven mainly by meal increase estimates and federal changes.</a:t>
            </a:r>
          </a:p>
          <a:p>
            <a:pPr lvl="1"/>
            <a:r>
              <a:rPr lang="en-US" sz="2000" dirty="0"/>
              <a:t>One-time backfill in 2023-24 and $122 million ongoing increase.</a:t>
            </a:r>
          </a:p>
          <a:p>
            <a:pPr lvl="1"/>
            <a:endParaRPr lang="en-US" sz="1000" dirty="0"/>
          </a:p>
          <a:p>
            <a:r>
              <a:rPr lang="en-US" sz="2300" dirty="0"/>
              <a:t>Funds Package of Staff Training and Technology Proposals</a:t>
            </a:r>
          </a:p>
        </p:txBody>
      </p:sp>
    </p:spTree>
    <p:extLst>
      <p:ext uri="{BB962C8B-B14F-4D97-AF65-F5344CB8AC3E}">
        <p14:creationId xmlns:p14="http://schemas.microsoft.com/office/powerpoint/2010/main" val="2242349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Assessing the Governor’s Budget</a:t>
            </a:r>
          </a:p>
        </p:txBody>
      </p:sp>
    </p:spTree>
    <p:extLst>
      <p:ext uri="{BB962C8B-B14F-4D97-AF65-F5344CB8AC3E}">
        <p14:creationId xmlns:p14="http://schemas.microsoft.com/office/powerpoint/2010/main" val="6124186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41243"/>
            <a:ext cx="8229600" cy="901757"/>
          </a:xfrm>
        </p:spPr>
        <p:txBody>
          <a:bodyPr/>
          <a:lstStyle/>
          <a:p>
            <a:r>
              <a:rPr lang="en-US" dirty="0"/>
              <a:t>Positive Elements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228600" y="2362200"/>
            <a:ext cx="8915400" cy="3886200"/>
          </a:xfrm>
        </p:spPr>
        <p:txBody>
          <a:bodyPr>
            <a:noAutofit/>
          </a:bodyPr>
          <a:lstStyle/>
          <a:p>
            <a:r>
              <a:rPr lang="en-US" sz="2300" dirty="0"/>
              <a:t>Acknowledges Some School Funding Adjustments Likely Needed to Balance the State Budget</a:t>
            </a:r>
          </a:p>
          <a:p>
            <a:endParaRPr lang="en-US" sz="1000" dirty="0"/>
          </a:p>
          <a:p>
            <a:r>
              <a:rPr lang="en-US" sz="2300" dirty="0"/>
              <a:t>Introduces a Few Reasonable Ideas for Addressing the Reduction in Proposition 98 Funding</a:t>
            </a:r>
          </a:p>
          <a:p>
            <a:pPr lvl="1"/>
            <a:r>
              <a:rPr lang="en-US" sz="2000" dirty="0"/>
              <a:t>Discretionary withdrawal from the Proposition 98 Reserve (requires Governor and Legislature to agree on budget emergency).</a:t>
            </a:r>
          </a:p>
          <a:p>
            <a:pPr lvl="1"/>
            <a:r>
              <a:rPr lang="en-US" sz="2000" dirty="0"/>
              <a:t>Exploring potential savings in State Preschool Program.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75433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59816D-46EA-F61F-CFD1-593F4476CD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E92514-8485-180B-A7F0-EF9B06B11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41243"/>
            <a:ext cx="8229600" cy="901757"/>
          </a:xfrm>
        </p:spPr>
        <p:txBody>
          <a:bodyPr/>
          <a:lstStyle/>
          <a:p>
            <a:r>
              <a:rPr lang="en-US" dirty="0"/>
              <a:t>Concerns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E0CAF-40E2-AAD7-1AFA-178E622D28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873FA187-3C3B-7DD2-19EE-8B0BAFE7E299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BE0B4F44-8C64-B09D-8C66-BF5898B0B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362200"/>
            <a:ext cx="8915400" cy="3886200"/>
          </a:xfrm>
        </p:spPr>
        <p:txBody>
          <a:bodyPr>
            <a:noAutofit/>
          </a:bodyPr>
          <a:lstStyle/>
          <a:p>
            <a:r>
              <a:rPr lang="en-US" sz="2300" dirty="0"/>
              <a:t>Estimates of Proposition 98 Funding Seem Too Optimistic</a:t>
            </a:r>
          </a:p>
          <a:p>
            <a:pPr lvl="1"/>
            <a:r>
              <a:rPr lang="en-US" sz="2000" dirty="0"/>
              <a:t>Funding for schools and community colleges likely $7.7 billion lower by the time the state adopts the budget in June.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sz="2300" dirty="0"/>
              <a:t>Major Concerns With Cost Shift Maneuver</a:t>
            </a:r>
          </a:p>
          <a:p>
            <a:pPr lvl="1"/>
            <a:r>
              <a:rPr lang="en-US" sz="2000" dirty="0"/>
              <a:t>State is effectively borrowing from future revenues by creating a new type of binding obligation on itself.</a:t>
            </a:r>
          </a:p>
          <a:p>
            <a:pPr lvl="1"/>
            <a:r>
              <a:rPr lang="en-US" sz="2000" dirty="0"/>
              <a:t>Contributes to future state deficits—eventually the bill comes due.</a:t>
            </a:r>
          </a:p>
          <a:p>
            <a:pPr lvl="1"/>
            <a:r>
              <a:rPr lang="en-US" sz="2000" dirty="0"/>
              <a:t>Creates precedent for using maneuvers like this in the future.</a:t>
            </a:r>
          </a:p>
          <a:p>
            <a:pPr marL="457200" lvl="1" indent="0">
              <a:buNone/>
            </a:pPr>
            <a:endParaRPr lang="en-US" sz="1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54127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FC83B6-13FE-CC27-D192-85FA9837F4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B3D8B7-8681-13E5-E0BA-CD67BA6EF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41243"/>
            <a:ext cx="8229600" cy="901757"/>
          </a:xfrm>
        </p:spPr>
        <p:txBody>
          <a:bodyPr/>
          <a:lstStyle/>
          <a:p>
            <a:r>
              <a:rPr lang="en-US" dirty="0"/>
              <a:t>Concerns, Cont.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AE3587-30A1-1F7E-7887-B61D3A62C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06EFF3BF-AA0C-729F-FB1A-3E9C2AA59CEE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2B958B83-19FE-C220-5958-044B1C86A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362200"/>
            <a:ext cx="8915400" cy="3886200"/>
          </a:xfrm>
        </p:spPr>
        <p:txBody>
          <a:bodyPr>
            <a:noAutofit/>
          </a:bodyPr>
          <a:lstStyle/>
          <a:p>
            <a:r>
              <a:rPr lang="en-US" sz="2300" dirty="0"/>
              <a:t>New Spending Proposals Seem Unaffordable</a:t>
            </a:r>
          </a:p>
          <a:p>
            <a:pPr lvl="1"/>
            <a:r>
              <a:rPr lang="en-US" sz="2000" dirty="0"/>
              <a:t>During downturns, state typically tries to contain spending.</a:t>
            </a:r>
          </a:p>
          <a:p>
            <a:pPr lvl="1"/>
            <a:r>
              <a:rPr lang="en-US" sz="2000" dirty="0"/>
              <a:t>New K-12 spending proposals cost $1.4 billion.</a:t>
            </a:r>
          </a:p>
          <a:p>
            <a:pPr lvl="1"/>
            <a:r>
              <a:rPr lang="en-US" sz="2000" dirty="0"/>
              <a:t>Proposition 98 funding cannot even cover costs of existing programs.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300" dirty="0"/>
              <a:t>State Relying on One-Time Funds for Ongoing Costs</a:t>
            </a:r>
          </a:p>
          <a:p>
            <a:pPr lvl="1"/>
            <a:r>
              <a:rPr lang="en-US" sz="2000" dirty="0"/>
              <a:t>June 2023 budget relied on nearly $1.6 billion in one-time funding to pay for ongoing costs in 2023-24.</a:t>
            </a:r>
          </a:p>
          <a:p>
            <a:pPr lvl="1"/>
            <a:r>
              <a:rPr lang="en-US" sz="2000" dirty="0"/>
              <a:t>Governor’s budget relies on $2.2 billion in one-time funds in 2024-25.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300" dirty="0"/>
              <a:t>State Likely Needs Far More Reductions and Solutions</a:t>
            </a:r>
          </a:p>
          <a:p>
            <a:endParaRPr lang="en-US" sz="23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703236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7CC5E7-DC25-11C7-1E9E-5CA3251103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DCA203-0A71-E1AC-3F5C-EA5E44ADA6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6939948-EB64-6C93-123C-D84F41C085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Addressing the Shortfall in K-12 Funding</a:t>
            </a:r>
          </a:p>
        </p:txBody>
      </p:sp>
    </p:spTree>
    <p:extLst>
      <p:ext uri="{BB962C8B-B14F-4D97-AF65-F5344CB8AC3E}">
        <p14:creationId xmlns:p14="http://schemas.microsoft.com/office/powerpoint/2010/main" val="40949318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41243"/>
            <a:ext cx="8229600" cy="901757"/>
          </a:xfrm>
        </p:spPr>
        <p:txBody>
          <a:bodyPr/>
          <a:lstStyle/>
          <a:p>
            <a:r>
              <a:rPr lang="en-US" dirty="0"/>
              <a:t>Recommended Starting Point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228600" y="2394099"/>
            <a:ext cx="8915400" cy="3886200"/>
          </a:xfrm>
        </p:spPr>
        <p:txBody>
          <a:bodyPr>
            <a:noAutofit/>
          </a:bodyPr>
          <a:lstStyle/>
          <a:p>
            <a:r>
              <a:rPr lang="en-US" sz="2300" dirty="0"/>
              <a:t>Build Plan Prioritizing Core Programs and Budget Stability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300" dirty="0"/>
              <a:t>Reject the Cost Shift From 2022-23 to Future Years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300" dirty="0"/>
              <a:t>Use Reserve Withdrawal to Address the 2022-23 Shortfall</a:t>
            </a:r>
          </a:p>
          <a:p>
            <a:endParaRPr lang="en-US" sz="1000" dirty="0"/>
          </a:p>
          <a:p>
            <a:r>
              <a:rPr lang="en-US" sz="2300" dirty="0"/>
              <a:t>Reject New Spending Increases, Including the COLA</a:t>
            </a:r>
          </a:p>
          <a:p>
            <a:endParaRPr lang="en-US" sz="1000" dirty="0"/>
          </a:p>
          <a:p>
            <a:r>
              <a:rPr lang="en-US" sz="2300" dirty="0"/>
              <a:t>Begin Identifying Additional Reductions and Solutions Now</a:t>
            </a:r>
          </a:p>
        </p:txBody>
      </p:sp>
    </p:spTree>
    <p:extLst>
      <p:ext uri="{BB962C8B-B14F-4D97-AF65-F5344CB8AC3E}">
        <p14:creationId xmlns:p14="http://schemas.microsoft.com/office/powerpoint/2010/main" val="26150548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AD0912-7D6D-AB4F-6F53-EDB9D4F688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605E02A-8B1F-50FB-CFE2-CAC7A6A27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41243"/>
            <a:ext cx="8229600" cy="901757"/>
          </a:xfrm>
        </p:spPr>
        <p:txBody>
          <a:bodyPr/>
          <a:lstStyle/>
          <a:p>
            <a:r>
              <a:rPr lang="en-US" dirty="0"/>
              <a:t>Additional LAO Solutions:</a:t>
            </a:r>
            <a:br>
              <a:rPr lang="en-US" dirty="0"/>
            </a:br>
            <a:r>
              <a:rPr lang="en-US" dirty="0"/>
              <a:t>Rescinding Some Unallocated Grants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C0ACD-7B56-F159-3A97-8361FA5FB0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2DF3BE07-4B2A-AD42-B237-2065E5A038F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28600" y="2146176"/>
            <a:ext cx="8915400" cy="461516"/>
          </a:xfrm>
        </p:spPr>
        <p:txBody>
          <a:bodyPr>
            <a:normAutofit/>
          </a:bodyPr>
          <a:lstStyle/>
          <a:p>
            <a:r>
              <a:rPr lang="en-US" sz="1800" dirty="0"/>
              <a:t>Unallocated Grants as of January 2024, Estimates in Millions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98814B-1D95-4EA5-8E98-4BD3F988E2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2394" y="2765144"/>
            <a:ext cx="5219213" cy="297033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789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Governor’s Plan for Addressing</a:t>
            </a:r>
            <a:br>
              <a:rPr lang="en-US" dirty="0"/>
            </a:br>
            <a:r>
              <a:rPr lang="en-US" dirty="0"/>
              <a:t>Large Budget Shortfall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5446384-AB09-407B-AAC2-C01C963F4C17}"/>
              </a:ext>
            </a:extLst>
          </p:cNvPr>
          <p:cNvGrpSpPr/>
          <p:nvPr/>
        </p:nvGrpSpPr>
        <p:grpSpPr>
          <a:xfrm>
            <a:off x="1515146" y="2438400"/>
            <a:ext cx="6113709" cy="3505200"/>
            <a:chOff x="1515146" y="2438400"/>
            <a:chExt cx="6113709" cy="3505200"/>
          </a:xfrm>
        </p:grpSpPr>
        <p:pic>
          <p:nvPicPr>
            <p:cNvPr id="1026" name="Picture 2" descr="Figure 2 - How the Governor Addresses a $58 Billion Budget Problem">
              <a:extLst>
                <a:ext uri="{FF2B5EF4-FFF2-40B4-BE49-F238E27FC236}">
                  <a16:creationId xmlns:a16="http://schemas.microsoft.com/office/drawing/2014/main" id="{15A71AE1-2151-45EE-8324-BC1D975A168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515146" y="2438400"/>
              <a:ext cx="6113709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dist="635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CD7BD6A-163B-42FC-A898-EFF7940D8128}"/>
                </a:ext>
              </a:extLst>
            </p:cNvPr>
            <p:cNvSpPr txBox="1"/>
            <p:nvPr/>
          </p:nvSpPr>
          <p:spPr>
            <a:xfrm>
              <a:off x="5334000" y="2514600"/>
              <a:ext cx="2209800" cy="3048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fontAlgn="auto">
                <a:spcAft>
                  <a:spcPts val="0"/>
                </a:spcAft>
              </a:pPr>
              <a:r>
                <a:rPr lang="en-US" sz="1300" b="1" dirty="0">
                  <a:latin typeface="+mj-lt"/>
                </a:rPr>
                <a:t>Total Solutions = $58 Billion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60863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9EC6E2-473D-600F-BC4F-85106AF54E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9B7C5A-8C92-4610-EEFF-9C5AE21BD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41243"/>
            <a:ext cx="8229600" cy="901757"/>
          </a:xfrm>
        </p:spPr>
        <p:txBody>
          <a:bodyPr/>
          <a:lstStyle/>
          <a:p>
            <a:r>
              <a:rPr lang="en-US" dirty="0"/>
              <a:t>Additional LAO Solutions:</a:t>
            </a:r>
            <a:br>
              <a:rPr lang="en-US" dirty="0"/>
            </a:br>
            <a:r>
              <a:rPr lang="en-US" dirty="0"/>
              <a:t>Revisiting Some Previous Program Increases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F298C1-CEDC-9086-F4CD-865DCB7C9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A7FD3F26-5494-925C-8D52-99A6CDB352F1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F17C9718-372C-060D-BA7D-CEC4365D8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362200"/>
            <a:ext cx="8915400" cy="3886200"/>
          </a:xfrm>
        </p:spPr>
        <p:txBody>
          <a:bodyPr>
            <a:noAutofit/>
          </a:bodyPr>
          <a:lstStyle/>
          <a:p>
            <a:r>
              <a:rPr lang="en-US" sz="2300" dirty="0"/>
              <a:t>State Has Provided Significant Ongoing Increases to Five Major Programs</a:t>
            </a:r>
          </a:p>
          <a:p>
            <a:pPr lvl="1"/>
            <a:r>
              <a:rPr lang="en-US" sz="2000" dirty="0"/>
              <a:t>Expanded Learning Opportunities Program (after school activities).</a:t>
            </a:r>
          </a:p>
          <a:p>
            <a:pPr lvl="1"/>
            <a:r>
              <a:rPr lang="en-US" sz="2000" dirty="0"/>
              <a:t>Child nutrition (significant rate increase and universal school meals).</a:t>
            </a:r>
          </a:p>
          <a:p>
            <a:pPr lvl="1"/>
            <a:r>
              <a:rPr lang="en-US" sz="2000" dirty="0"/>
              <a:t>State Preschool.</a:t>
            </a:r>
          </a:p>
          <a:p>
            <a:pPr lvl="1"/>
            <a:r>
              <a:rPr lang="en-US" sz="2000" dirty="0"/>
              <a:t>School transportation.</a:t>
            </a:r>
          </a:p>
          <a:p>
            <a:pPr lvl="1"/>
            <a:r>
              <a:rPr lang="en-US" sz="2000" dirty="0"/>
              <a:t>Transitional kindergarten lower staffing ratios.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sz="2300" dirty="0"/>
              <a:t>State Could Accomplish Core Objectives of These Programs in Less Costly Ways</a:t>
            </a:r>
          </a:p>
        </p:txBody>
      </p:sp>
    </p:spTree>
    <p:extLst>
      <p:ext uri="{BB962C8B-B14F-4D97-AF65-F5344CB8AC3E}">
        <p14:creationId xmlns:p14="http://schemas.microsoft.com/office/powerpoint/2010/main" val="34625442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3FA424-77EE-517E-9AB0-762D938AD4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A08726-F7D5-E81A-1621-2A950DB3F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41243"/>
            <a:ext cx="8229600" cy="901757"/>
          </a:xfrm>
        </p:spPr>
        <p:txBody>
          <a:bodyPr/>
          <a:lstStyle/>
          <a:p>
            <a:r>
              <a:rPr lang="en-US" dirty="0"/>
              <a:t>Additional LAO Solutions:</a:t>
            </a:r>
            <a:br>
              <a:rPr lang="en-US" dirty="0"/>
            </a:br>
            <a:r>
              <a:rPr lang="en-US" dirty="0"/>
              <a:t>Other Spending Reductions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C57757-A38E-F250-8A4A-DB353B03D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7450083F-94F7-2167-6A1E-A0C4FC97707D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BD339327-38F6-632B-F1F1-70A56FC9B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362200"/>
            <a:ext cx="8915400" cy="3886200"/>
          </a:xfrm>
        </p:spPr>
        <p:txBody>
          <a:bodyPr>
            <a:noAutofit/>
          </a:bodyPr>
          <a:lstStyle/>
          <a:p>
            <a:r>
              <a:rPr lang="en-US" sz="2300" dirty="0"/>
              <a:t>Make Temporary Reductions to Programs With Large Amounts of Unspent Carryover Funding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300" dirty="0"/>
              <a:t>Pause New Grants Under Existing Programs</a:t>
            </a:r>
          </a:p>
          <a:p>
            <a:endParaRPr lang="en-US" sz="1000" dirty="0"/>
          </a:p>
          <a:p>
            <a:r>
              <a:rPr lang="en-US" sz="2300" dirty="0"/>
              <a:t>Reduce Some Historical Add-Ons</a:t>
            </a:r>
          </a:p>
          <a:p>
            <a:pPr lvl="1"/>
            <a:r>
              <a:rPr lang="en-US" sz="2000" dirty="0"/>
              <a:t>State provides nearly $1.3 billion to fund districts for programs they operated decades ago (but are no longer required to operate).</a:t>
            </a:r>
          </a:p>
          <a:p>
            <a:pPr lvl="1"/>
            <a:r>
              <a:rPr lang="en-US" sz="2000" dirty="0"/>
              <a:t>Scaling back these add-ons could reduce some disparities in district funding levels and provide ongoing savings.</a:t>
            </a:r>
          </a:p>
        </p:txBody>
      </p:sp>
    </p:spTree>
    <p:extLst>
      <p:ext uri="{BB962C8B-B14F-4D97-AF65-F5344CB8AC3E}">
        <p14:creationId xmlns:p14="http://schemas.microsoft.com/office/powerpoint/2010/main" val="36561584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DDAF0A-9756-C53E-8763-CF652C90C1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4D7CB1-79DB-7C1C-CBE2-AD545DD0B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41243"/>
            <a:ext cx="8229600" cy="901757"/>
          </a:xfrm>
        </p:spPr>
        <p:txBody>
          <a:bodyPr/>
          <a:lstStyle/>
          <a:p>
            <a:r>
              <a:rPr lang="en-US" dirty="0"/>
              <a:t>The Universe of Other Solutions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93A6-4FAB-232D-7721-B9837491B6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9C7F575A-BDCF-ECD7-3869-C472511D9470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43891C51-2923-B7FA-0AF8-2A8CD6DC2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362200"/>
            <a:ext cx="8915400" cy="3886200"/>
          </a:xfrm>
        </p:spPr>
        <p:txBody>
          <a:bodyPr>
            <a:noAutofit/>
          </a:bodyPr>
          <a:lstStyle/>
          <a:p>
            <a:r>
              <a:rPr lang="en-US" sz="2300" dirty="0"/>
              <a:t>Withdraw More Funding From the Proposition 98 Reserve?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300" dirty="0"/>
              <a:t>Withdraw More Funding From Other State Reserves?</a:t>
            </a:r>
          </a:p>
          <a:p>
            <a:endParaRPr lang="en-US" sz="1000" dirty="0"/>
          </a:p>
          <a:p>
            <a:r>
              <a:rPr lang="en-US" sz="2300" dirty="0"/>
              <a:t>Defer Payments to Schools?</a:t>
            </a:r>
          </a:p>
          <a:p>
            <a:endParaRPr lang="en-US" sz="1000" dirty="0"/>
          </a:p>
          <a:p>
            <a:r>
              <a:rPr lang="en-US" sz="2300" dirty="0"/>
              <a:t>Tax and Revenue Options?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300" dirty="0"/>
              <a:t>Provide Funding Beyond Proposition 98 Minimum?</a:t>
            </a:r>
          </a:p>
          <a:p>
            <a:pPr lvl="1"/>
            <a:r>
              <a:rPr lang="en-US" sz="2000" dirty="0"/>
              <a:t>Very challenging when state budget overall faces $58 billion deficit.</a:t>
            </a:r>
          </a:p>
          <a:p>
            <a:pPr lvl="1"/>
            <a:r>
              <a:rPr lang="en-US" sz="2000" dirty="0"/>
              <a:t>Under our latest revenue estimates, overall deficit is $73 billion.</a:t>
            </a:r>
          </a:p>
        </p:txBody>
      </p:sp>
    </p:spTree>
    <p:extLst>
      <p:ext uri="{BB962C8B-B14F-4D97-AF65-F5344CB8AC3E}">
        <p14:creationId xmlns:p14="http://schemas.microsoft.com/office/powerpoint/2010/main" val="41643707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EC9207-06A3-A92B-4E1C-8722F6BEC9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58A835-5A06-91A3-5E10-1ED53E762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41243"/>
            <a:ext cx="8229600" cy="901757"/>
          </a:xfrm>
        </p:spPr>
        <p:txBody>
          <a:bodyPr/>
          <a:lstStyle/>
          <a:p>
            <a:r>
              <a:rPr lang="en-US" dirty="0"/>
              <a:t>The Bottom 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1BE05-4933-904B-11A1-F2F182DD0F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37252EF3-D659-6BBF-B915-395AF09CEC37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97983476-0C15-31EA-081B-16B86FA86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362200"/>
            <a:ext cx="8915400" cy="3886200"/>
          </a:xfrm>
        </p:spPr>
        <p:txBody>
          <a:bodyPr>
            <a:noAutofit/>
          </a:bodyPr>
          <a:lstStyle/>
          <a:p>
            <a:r>
              <a:rPr lang="en-US" sz="2300" dirty="0"/>
              <a:t>State and Schools Facing Tight Fiscal Times</a:t>
            </a:r>
          </a:p>
          <a:p>
            <a:pPr lvl="1"/>
            <a:r>
              <a:rPr lang="en-US" sz="2000" dirty="0"/>
              <a:t>The parts of the state economy that drive tax revenues are weak.</a:t>
            </a:r>
          </a:p>
          <a:p>
            <a:pPr lvl="1"/>
            <a:r>
              <a:rPr lang="en-US" sz="2000" dirty="0"/>
              <a:t>The state is facing shortfall over next several years, not just this year.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300" dirty="0"/>
              <a:t>Making Some Difficult Decisions Now Would:</a:t>
            </a:r>
          </a:p>
          <a:p>
            <a:pPr lvl="1"/>
            <a:r>
              <a:rPr lang="en-US" sz="2000" dirty="0"/>
              <a:t>Help the Legislature preserve its core K-12 priorities.</a:t>
            </a:r>
          </a:p>
          <a:p>
            <a:pPr lvl="1"/>
            <a:r>
              <a:rPr lang="en-US" sz="2000" dirty="0"/>
              <a:t>Stabilize the budget.</a:t>
            </a:r>
          </a:p>
          <a:p>
            <a:pPr lvl="1"/>
            <a:r>
              <a:rPr lang="en-US" sz="2000" dirty="0"/>
              <a:t>Set up better choices next year.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sz="2300" dirty="0"/>
              <a:t>Recommend Using the Coming Months to Explore Solutions, Develop Alternatives, and Assess Trade-Offs</a:t>
            </a:r>
          </a:p>
        </p:txBody>
      </p:sp>
    </p:spTree>
    <p:extLst>
      <p:ext uri="{BB962C8B-B14F-4D97-AF65-F5344CB8AC3E}">
        <p14:creationId xmlns:p14="http://schemas.microsoft.com/office/powerpoint/2010/main" val="17229211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01D60A-6758-6CB4-8391-C4ED8C7C2F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984B6F-0B39-A947-6400-41CB5FB2BB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2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Significant Operating Deficits</a:t>
            </a:r>
            <a:br>
              <a:rPr lang="en-US" dirty="0"/>
            </a:br>
            <a:r>
              <a:rPr lang="en-US" dirty="0"/>
              <a:t>Anticipated Over Next Several Years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35C90ED-1250-42D2-BAF7-34A6DBDF4777}"/>
              </a:ext>
            </a:extLst>
          </p:cNvPr>
          <p:cNvSpPr txBox="1">
            <a:spLocks/>
          </p:cNvSpPr>
          <p:nvPr/>
        </p:nvSpPr>
        <p:spPr>
          <a:xfrm>
            <a:off x="228600" y="1900684"/>
            <a:ext cx="8915400" cy="4615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b="1" kern="1200">
                <a:solidFill>
                  <a:schemeClr val="bg1"/>
                </a:solidFill>
                <a:latin typeface="Helvetic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00" kern="1200">
                <a:solidFill>
                  <a:schemeClr val="bg1"/>
                </a:solidFill>
                <a:latin typeface="Helvetic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Helvetica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/>
                </a:solidFill>
                <a:latin typeface="Helvetica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/>
                </a:solidFill>
                <a:latin typeface="Helvetic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1800" b="0" i="1" dirty="0">
                <a:solidFill>
                  <a:schemeClr val="tx1"/>
                </a:solidFill>
              </a:rPr>
              <a:t>In Billions</a:t>
            </a:r>
          </a:p>
        </p:txBody>
      </p:sp>
      <p:pic>
        <p:nvPicPr>
          <p:cNvPr id="2050" name="Picture 2" descr="Figure 4 - State Faces Significant Operating Deficits">
            <a:extLst>
              <a:ext uri="{FF2B5EF4-FFF2-40B4-BE49-F238E27FC236}">
                <a16:creationId xmlns:a16="http://schemas.microsoft.com/office/drawing/2014/main" id="{44DD0BAC-60F1-47A8-907A-2BEC547F80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12169" y="2438401"/>
            <a:ext cx="4919663" cy="349293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584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the Governor’s Budget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228600" y="2185416"/>
            <a:ext cx="8915400" cy="3886200"/>
          </a:xfrm>
        </p:spPr>
        <p:txBody>
          <a:bodyPr>
            <a:noAutofit/>
          </a:bodyPr>
          <a:lstStyle/>
          <a:p>
            <a:r>
              <a:rPr lang="en-US" sz="2300" dirty="0"/>
              <a:t>Revenue Estimates Seem Too Optimistic</a:t>
            </a:r>
          </a:p>
          <a:p>
            <a:endParaRPr lang="en-US" sz="1000" dirty="0"/>
          </a:p>
          <a:p>
            <a:r>
              <a:rPr lang="en-US" sz="2300" dirty="0"/>
              <a:t>Reserve Withdrawals Generally Reasonable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sz="2300" dirty="0"/>
              <a:t>Despite Spending-Related Solutions, Budget Appears Unsustainable in Future Years</a:t>
            </a:r>
          </a:p>
          <a:p>
            <a:pPr lvl="1"/>
            <a:r>
              <a:rPr lang="en-US" sz="2000" dirty="0"/>
              <a:t>Budget has a number of proposals delaying spending.</a:t>
            </a:r>
          </a:p>
          <a:p>
            <a:pPr lvl="1"/>
            <a:r>
              <a:rPr lang="en-US" sz="2000" dirty="0"/>
              <a:t>Delayed spending adds to future deficits and is likely unaffordable.</a:t>
            </a:r>
          </a:p>
          <a:p>
            <a:pPr marL="457200" lvl="1" indent="0">
              <a:buNone/>
            </a:pPr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77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Revenue Assessment</a:t>
            </a:r>
          </a:p>
        </p:txBody>
      </p:sp>
    </p:spTree>
    <p:extLst>
      <p:ext uri="{BB962C8B-B14F-4D97-AF65-F5344CB8AC3E}">
        <p14:creationId xmlns:p14="http://schemas.microsoft.com/office/powerpoint/2010/main" val="1641646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41243"/>
            <a:ext cx="8229600" cy="901757"/>
          </a:xfrm>
        </p:spPr>
        <p:txBody>
          <a:bodyPr/>
          <a:lstStyle/>
          <a:p>
            <a:r>
              <a:rPr lang="en-US" dirty="0"/>
              <a:t>Budget Assumes Relatively Rapid Rebound, Especially in Personal Income Tax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4D1C628-04D3-BFAD-3F80-E7D8F2FEE1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667000"/>
            <a:ext cx="7924800" cy="31242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Subtitle 14">
            <a:extLst>
              <a:ext uri="{FF2B5EF4-FFF2-40B4-BE49-F238E27FC236}">
                <a16:creationId xmlns:a16="http://schemas.microsoft.com/office/drawing/2014/main" id="{2D1EC3F9-CF08-8148-0343-30BB58087A47}"/>
              </a:ext>
            </a:extLst>
          </p:cNvPr>
          <p:cNvSpPr txBox="1">
            <a:spLocks/>
          </p:cNvSpPr>
          <p:nvPr/>
        </p:nvSpPr>
        <p:spPr>
          <a:xfrm>
            <a:off x="114300" y="1979042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0" i="1" kern="1200" baseline="0" dirty="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800" dirty="0"/>
              <a:t>Revenue Estimates, in Billions</a:t>
            </a:r>
          </a:p>
        </p:txBody>
      </p:sp>
    </p:spTree>
    <p:extLst>
      <p:ext uri="{BB962C8B-B14F-4D97-AF65-F5344CB8AC3E}">
        <p14:creationId xmlns:p14="http://schemas.microsoft.com/office/powerpoint/2010/main" val="3384469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65043"/>
            <a:ext cx="8229600" cy="901757"/>
          </a:xfrm>
        </p:spPr>
        <p:txBody>
          <a:bodyPr/>
          <a:lstStyle/>
          <a:p>
            <a:r>
              <a:rPr lang="en-US" dirty="0"/>
              <a:t>January Tax Collections Well Below Estimates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ubtitle 14">
            <a:extLst>
              <a:ext uri="{FF2B5EF4-FFF2-40B4-BE49-F238E27FC236}">
                <a16:creationId xmlns:a16="http://schemas.microsoft.com/office/drawing/2014/main" id="{574DDC4A-8DEA-AD1F-6856-D3026748941A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28600" y="2034034"/>
            <a:ext cx="8915400" cy="461516"/>
          </a:xfrm>
        </p:spPr>
        <p:txBody>
          <a:bodyPr>
            <a:normAutofit/>
          </a:bodyPr>
          <a:lstStyle/>
          <a:p>
            <a:r>
              <a:rPr lang="en-US" sz="1800" dirty="0"/>
              <a:t>In Billions</a:t>
            </a:r>
          </a:p>
        </p:txBody>
      </p:sp>
      <p:graphicFrame>
        <p:nvGraphicFramePr>
          <p:cNvPr id="2" name="Content Placeholder 6">
            <a:extLst>
              <a:ext uri="{FF2B5EF4-FFF2-40B4-BE49-F238E27FC236}">
                <a16:creationId xmlns:a16="http://schemas.microsoft.com/office/drawing/2014/main" id="{3798DFB1-C900-9EB7-E449-CAEB586732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4612805"/>
              </p:ext>
            </p:extLst>
          </p:nvPr>
        </p:nvGraphicFramePr>
        <p:xfrm>
          <a:off x="841664" y="2657576"/>
          <a:ext cx="7689273" cy="2934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7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5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0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0633">
                  <a:extLst>
                    <a:ext uri="{9D8B030D-6E8A-4147-A177-3AD203B41FA5}">
                      <a16:colId xmlns:a16="http://schemas.microsoft.com/office/drawing/2014/main" val="1108992301"/>
                    </a:ext>
                  </a:extLst>
                </a:gridCol>
              </a:tblGrid>
              <a:tr h="415233">
                <a:tc gridSpan="3"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092642"/>
                  </a:ext>
                </a:extLst>
              </a:tr>
              <a:tr h="90054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Governor’s Budget Estimate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Actual Collections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Amount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Percent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736">
                <a:tc>
                  <a:txBody>
                    <a:bodyPr/>
                    <a:lstStyle/>
                    <a:p>
                      <a:r>
                        <a:rPr lang="en-US" sz="1800" dirty="0"/>
                        <a:t>Personal income tax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$20.4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$15.4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-$5.0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-24.5%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078">
                <a:tc>
                  <a:txBody>
                    <a:bodyPr/>
                    <a:lstStyle/>
                    <a:p>
                      <a:r>
                        <a:rPr lang="en-US" sz="1800" dirty="0"/>
                        <a:t>Corporation tax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1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-0.1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078">
                <a:tc>
                  <a:txBody>
                    <a:bodyPr/>
                    <a:lstStyle/>
                    <a:p>
                      <a:r>
                        <a:rPr lang="en-US" sz="1800" dirty="0"/>
                        <a:t>Sales tax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-2.9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078">
                <a:tc>
                  <a:txBody>
                    <a:bodyPr/>
                    <a:lstStyle/>
                    <a:p>
                      <a:r>
                        <a:rPr lang="en-US" sz="1800" b="1" dirty="0"/>
                        <a:t>   Total “Big Three” Taxes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$24.5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$19.4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$5.1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-20.8%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075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41243"/>
            <a:ext cx="8229600" cy="901757"/>
          </a:xfrm>
        </p:spPr>
        <p:txBody>
          <a:bodyPr/>
          <a:lstStyle/>
          <a:p>
            <a:r>
              <a:rPr lang="en-US" dirty="0"/>
              <a:t>LAO Revenue Estimates: $15.3 Billion Lower in 2023-24 and $8.4 Billion Lower in 2024-25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7B0D50-CD68-4847-A27D-4347A2FA7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179" y="2667000"/>
            <a:ext cx="7109643" cy="31242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Subtitle 14">
            <a:extLst>
              <a:ext uri="{FF2B5EF4-FFF2-40B4-BE49-F238E27FC236}">
                <a16:creationId xmlns:a16="http://schemas.microsoft.com/office/drawing/2014/main" id="{9228954C-21E0-46BE-9E72-217ADF8C459B}"/>
              </a:ext>
            </a:extLst>
          </p:cNvPr>
          <p:cNvSpPr txBox="1">
            <a:spLocks/>
          </p:cNvSpPr>
          <p:nvPr/>
        </p:nvSpPr>
        <p:spPr>
          <a:xfrm>
            <a:off x="114300" y="20530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0" i="1" kern="1200" baseline="0" dirty="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800" dirty="0"/>
              <a:t>LAO February Forecast Minus Governor's Budget (in Billions)</a:t>
            </a:r>
          </a:p>
        </p:txBody>
      </p:sp>
    </p:spTree>
    <p:extLst>
      <p:ext uri="{BB962C8B-B14F-4D97-AF65-F5344CB8AC3E}">
        <p14:creationId xmlns:p14="http://schemas.microsoft.com/office/powerpoint/2010/main" val="3771254418"/>
      </p:ext>
    </p:extLst>
  </p:cSld>
  <p:clrMapOvr>
    <a:masterClrMapping/>
  </p:clrMapOvr>
</p:sld>
</file>

<file path=ppt/theme/theme1.xml><?xml version="1.0" encoding="utf-8"?>
<a:theme xmlns:a="http://schemas.openxmlformats.org/drawingml/2006/main" name="LAO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>
        <a:normAutofit/>
      </a:bodyPr>
      <a:lstStyle>
        <a:defPPr fontAlgn="auto">
          <a:spcAft>
            <a:spcPts val="0"/>
          </a:spcAft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1213</Words>
  <Application>Microsoft Office PowerPoint</Application>
  <PresentationFormat>On-screen Show (4:3)</PresentationFormat>
  <Paragraphs>247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Helvetica</vt:lpstr>
      <vt:lpstr>Times New Roman</vt:lpstr>
      <vt:lpstr>Wingdings</vt:lpstr>
      <vt:lpstr>LAO Slide Template</vt:lpstr>
      <vt:lpstr>K-12 Fiscal Update</vt:lpstr>
      <vt:lpstr>PowerPoint Presentation</vt:lpstr>
      <vt:lpstr>Governor’s Plan for Addressing Large Budget Shortfall</vt:lpstr>
      <vt:lpstr>Significant Operating Deficits Anticipated Over Next Several Years</vt:lpstr>
      <vt:lpstr>Assessing the Governor’s Budget</vt:lpstr>
      <vt:lpstr>PowerPoint Presentation</vt:lpstr>
      <vt:lpstr>Budget Assumes Relatively Rapid Rebound, Especially in Personal Income Tax</vt:lpstr>
      <vt:lpstr>January Tax Collections Well Below Estimates</vt:lpstr>
      <vt:lpstr>LAO Revenue Estimates: $15.3 Billion Lower in 2023-24 and $8.4 Billion Lower in 2024-25</vt:lpstr>
      <vt:lpstr>PowerPoint Presentation</vt:lpstr>
      <vt:lpstr>State Economy Is Adding Jobs…</vt:lpstr>
      <vt:lpstr>… But State Unemployment Rate Still Rising</vt:lpstr>
      <vt:lpstr>Many Indicators That Are Important for State Revenues Remain Depressed</vt:lpstr>
      <vt:lpstr>Example: Fewer California Companies Going Public</vt:lpstr>
      <vt:lpstr>PowerPoint Presentation</vt:lpstr>
      <vt:lpstr>Proposition 98 Guarantee Determined by One of Three “Tests” in the Constitution</vt:lpstr>
      <vt:lpstr>LAO Estimates of Guarantee $7.7 Billion Below Governor’s Budget Estimates</vt:lpstr>
      <vt:lpstr>Significant Reductions in Proposition 98 Estimates Since Last June</vt:lpstr>
      <vt:lpstr>PowerPoint Presentation</vt:lpstr>
      <vt:lpstr>Governor’s Plan for Addressing Drop in the Prior Year</vt:lpstr>
      <vt:lpstr>Governor’s Plan for Addressing Drop in the Current and Upcoming Year</vt:lpstr>
      <vt:lpstr>Governor’s Proposed K-12 Increases</vt:lpstr>
      <vt:lpstr>PowerPoint Presentation</vt:lpstr>
      <vt:lpstr>Positive Elements</vt:lpstr>
      <vt:lpstr>Concerns</vt:lpstr>
      <vt:lpstr>Concerns, Cont.</vt:lpstr>
      <vt:lpstr>PowerPoint Presentation</vt:lpstr>
      <vt:lpstr>Recommended Starting Point</vt:lpstr>
      <vt:lpstr>Additional LAO Solutions: Rescinding Some Unallocated Grants</vt:lpstr>
      <vt:lpstr>Additional LAO Solutions: Revisiting Some Previous Program Increases</vt:lpstr>
      <vt:lpstr>Additional LAO Solutions: Other Spending Reductions</vt:lpstr>
      <vt:lpstr>The Universe of Other Solutions</vt:lpstr>
      <vt:lpstr>The Bottom Line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2016-12-05T16:39:17Z</dcterms:created>
  <dcterms:modified xsi:type="dcterms:W3CDTF">2024-02-28T01:39:12Z</dcterms:modified>
</cp:coreProperties>
</file>